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87A8-CBB1-46F1-AB95-E9CD5779E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CEF44-7AC1-4E10-B51D-21A8AF16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84FFD-8FB0-49BB-BB85-B83E4E03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D2D5-1163-4372-A013-5163D5B0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09BE-7625-40E4-B2CA-D8C985B1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9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98F2-BF4C-4BB6-8C95-64C92329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70058-7A19-4D48-9C49-2500AB10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243A2-79EF-4A3E-BACF-ABF0A887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7B988-8892-4861-AB3A-49BDD828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82CB-B8EB-489B-B39A-78480C57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8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C96D6-EF29-4A20-871B-EB2C24A02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881A0-3AF1-4123-9183-E97BC1366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C4067-9975-4A40-ACA0-E5208AA3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8BB5C-1915-422E-81ED-A4107451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D9D3E-25F8-4CC2-BD31-C6CBE72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7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313-5BDE-4285-B4C4-7E43D923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F925-80B4-420E-8CCD-6C292BEE1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2D233-6228-44CC-AFDE-EC4C40AD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78A6-0012-4609-9D6A-4A336ABB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051D-7669-40C9-90DE-BA483B21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9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F2A5-1E25-44C3-A601-C988889D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2A47E-0487-4533-9BA1-7876C56BD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4EA05-864E-4212-B900-0B08EC59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D532C-0103-4FA7-A902-2C607B1A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107D-A641-4204-8A42-5DEE3131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1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0F20-857D-41AF-9A28-4BF80E7B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14F6-15A0-4A92-A80C-2D5FA58F9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795CD-9A71-44CB-B49D-6F154BB2B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D4CD5-9538-4A4B-A8DB-D7FF9310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97B2C-404D-4E9E-BE4A-938EFE09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2D236-7DD8-474D-84DE-1D5E96E1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C803-EBFA-4E2D-8972-C22F22B2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5A5DC-5AD3-4CAF-82F0-8A9EC1F6A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F0BF8-54EF-47B0-8A83-DBF99E587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BF56B-97F3-4E91-B695-65C0BE4BA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600E0-2F95-413C-8231-DFB2759E7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E7E1A-0919-45EF-87EA-734864D0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54831-5A6D-4068-BC21-E53D55E0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3164C-EFC1-41E0-AB06-02F738F3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5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CD08-3325-4271-9EC7-9CFFA3D4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59B49-9215-40FD-8897-82C3250E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7BD66-B94C-43A1-B6E0-5E020559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235B6-2FE8-415E-BCB1-22C42D9A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5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829D0-914B-4244-97E2-146B9C2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A40CE-646E-442E-9158-F897144F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DC9E5-F09E-474A-B6E2-854C5B87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3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3DAA-56D0-445F-97EB-0D2573AB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FD5E-6793-4243-BF3E-DB36B6A9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E467C-4737-46E0-9FDF-A335847F8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03A4B-25F2-4BCF-8278-5F11E173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414BC-F2B3-47D9-AF59-8EDC0794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C47D7-FDD2-42AA-AEE3-A2BFD058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4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7CB4-D8D7-4F4E-B4C8-2BA69E65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7034A-49AB-4741-B1F9-B79D80268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D77B4-5B1C-4BF7-A2E4-C9678AE66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FB4A-971F-464B-BAE4-689469CB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B589-FD4B-7E46-869A-CBADC5FC564E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5D932-FE58-406E-81BF-1EAFD319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C27EE-FCA8-40DD-9E53-B2267900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3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F8183-5981-4AE3-A80E-56288DA3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35963-0757-405B-9A24-18085816A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1091-D8CA-4DA9-83A6-F14295A5C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24D76-2995-4185-B138-C3FC55C5F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B641-749D-4579-A843-3886B3AE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dataset/brain_tumor_dataset/151242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Ehsunpy/Image-Segment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en/courses/6902811-learn-python-basics/7091081-import-python-librari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5B6C-1EC3-4E83-BBDF-181DBDED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179" y="887569"/>
            <a:ext cx="9455641" cy="2541431"/>
          </a:xfrm>
        </p:spPr>
        <p:txBody>
          <a:bodyPr>
            <a:normAutofit/>
          </a:bodyPr>
          <a:lstStyle/>
          <a:p>
            <a:r>
              <a:rPr lang="en-US" dirty="0"/>
              <a:t>U-Net: Convolutional Network for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9F98B-BCCE-403C-B5C7-D6AA2410D6C3}"/>
              </a:ext>
            </a:extLst>
          </p:cNvPr>
          <p:cNvSpPr txBox="1"/>
          <p:nvPr/>
        </p:nvSpPr>
        <p:spPr>
          <a:xfrm>
            <a:off x="4805482" y="3842211"/>
            <a:ext cx="38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r>
              <a:rPr lang="en-US" dirty="0" err="1"/>
              <a:t>EhsanLak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2404-6837-4F90-B062-DDFA143B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Normalize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C0440-B814-4DA8-9E2E-8C27ECD39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370" y="1825625"/>
            <a:ext cx="6215259" cy="4351338"/>
          </a:xfrm>
        </p:spPr>
      </p:pic>
    </p:spTree>
    <p:extLst>
      <p:ext uri="{BB962C8B-B14F-4D97-AF65-F5344CB8AC3E}">
        <p14:creationId xmlns:p14="http://schemas.microsoft.com/office/powerpoint/2010/main" val="298869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0374-7AB8-4B90-BDFE-477A587E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Load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4C9AA9-4A9C-4F01-A5D1-4DBA8B2B8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536" y="1027906"/>
            <a:ext cx="6215259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66E85D-6F48-423D-A5DC-9292E33818AC}"/>
              </a:ext>
            </a:extLst>
          </p:cNvPr>
          <p:cNvSpPr txBox="1">
            <a:spLocks/>
          </p:cNvSpPr>
          <p:nvPr/>
        </p:nvSpPr>
        <p:spPr>
          <a:xfrm>
            <a:off x="-161365" y="5488828"/>
            <a:ext cx="12846424" cy="77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Link </a:t>
            </a:r>
            <a:r>
              <a:rPr lang="en-US" sz="2800" dirty="0" err="1">
                <a:solidFill>
                  <a:srgbClr val="FF0000"/>
                </a:solidFill>
              </a:rPr>
              <a:t>dataset:https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//figshare.com/articles/dataset/</a:t>
            </a:r>
            <a:r>
              <a:rPr lang="en-US" sz="2800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brain_tumor_dataset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/1512427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1013EF0-DAA4-475E-BCCF-4BA06B98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5" y="4883197"/>
            <a:ext cx="1590675" cy="495300"/>
          </a:xfrm>
          <a:prstGeom prst="rect">
            <a:avLst/>
          </a:prstGeom>
        </p:spPr>
      </p:pic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A34B85A0-106A-43F3-8E08-75D025AE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723" y="1359297"/>
            <a:ext cx="6215259" cy="43513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0D77AC-E884-436B-8F15-BF19AD4A57AA}"/>
              </a:ext>
            </a:extLst>
          </p:cNvPr>
          <p:cNvCxnSpPr/>
          <p:nvPr/>
        </p:nvCxnSpPr>
        <p:spPr>
          <a:xfrm>
            <a:off x="5378824" y="2994212"/>
            <a:ext cx="11654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1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32CB-5969-4B7A-9B49-A82B860A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Split for X and Y 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8361A9D-EA2A-4FD5-8DEE-18839DC1F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370" y="1825625"/>
            <a:ext cx="6215259" cy="4351338"/>
          </a:xfrm>
        </p:spPr>
      </p:pic>
    </p:spTree>
    <p:extLst>
      <p:ext uri="{BB962C8B-B14F-4D97-AF65-F5344CB8AC3E}">
        <p14:creationId xmlns:p14="http://schemas.microsoft.com/office/powerpoint/2010/main" val="310891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B46B-8C9C-40CD-B492-8C40431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 for U net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30CFA-47BB-4DE8-AACC-A2A514D58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802" y="1427069"/>
            <a:ext cx="7536395" cy="543093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2EEB982-22B6-41A0-AFE1-255F88561880}"/>
              </a:ext>
            </a:extLst>
          </p:cNvPr>
          <p:cNvSpPr txBox="1">
            <a:spLocks/>
          </p:cNvSpPr>
          <p:nvPr/>
        </p:nvSpPr>
        <p:spPr>
          <a:xfrm>
            <a:off x="-215153" y="2532530"/>
            <a:ext cx="3188414" cy="227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70522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72A3-6440-42B1-BF3A-09F2ABC1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50083-BB6F-4A17-B9BC-6AC7A1F5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564" y="1825624"/>
            <a:ext cx="7634285" cy="5104093"/>
          </a:xfrm>
        </p:spPr>
      </p:pic>
    </p:spTree>
    <p:extLst>
      <p:ext uri="{BB962C8B-B14F-4D97-AF65-F5344CB8AC3E}">
        <p14:creationId xmlns:p14="http://schemas.microsoft.com/office/powerpoint/2010/main" val="63245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A0C8-F1DB-4D05-A713-2E5D0E8A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Segmentation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39B08-32D6-4AF8-852A-1EAB87BF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550" y="2070825"/>
            <a:ext cx="6594899" cy="4617126"/>
          </a:xfrm>
        </p:spPr>
      </p:pic>
    </p:spTree>
    <p:extLst>
      <p:ext uri="{BB962C8B-B14F-4D97-AF65-F5344CB8AC3E}">
        <p14:creationId xmlns:p14="http://schemas.microsoft.com/office/powerpoint/2010/main" val="134836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90FA-4B79-43A8-A422-A0BADE51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Classification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20E423-6932-4073-A9A1-7F9D5CC7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749" y="1825625"/>
            <a:ext cx="9760501" cy="4351338"/>
          </a:xfrm>
        </p:spPr>
      </p:pic>
    </p:spTree>
    <p:extLst>
      <p:ext uri="{BB962C8B-B14F-4D97-AF65-F5344CB8AC3E}">
        <p14:creationId xmlns:p14="http://schemas.microsoft.com/office/powerpoint/2010/main" val="211510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4D55-8BE4-4D2E-9853-8F1F4E11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Defined and return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EB724-FD73-43AF-9987-30C8F3AEC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749" y="1780802"/>
            <a:ext cx="9760501" cy="4351338"/>
          </a:xfrm>
        </p:spPr>
      </p:pic>
    </p:spTree>
    <p:extLst>
      <p:ext uri="{BB962C8B-B14F-4D97-AF65-F5344CB8AC3E}">
        <p14:creationId xmlns:p14="http://schemas.microsoft.com/office/powerpoint/2010/main" val="359782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9A66A1-DAE9-4A55-BE93-B32B37D6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749" y="1825625"/>
            <a:ext cx="9760501" cy="4351338"/>
          </a:xfr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7CAC1DD-E727-4B34-A124-2CFB6E2F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29165" y="566386"/>
            <a:ext cx="8446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makes sure that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y_true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in the correct type format for further calculations.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4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2359-7826-4412-B3E4-5F197F53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Compile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12D4B-04F5-45F1-B6D0-FBF7723B5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749" y="1825625"/>
            <a:ext cx="9760501" cy="4351338"/>
          </a:xfrm>
        </p:spPr>
      </p:pic>
    </p:spTree>
    <p:extLst>
      <p:ext uri="{BB962C8B-B14F-4D97-AF65-F5344CB8AC3E}">
        <p14:creationId xmlns:p14="http://schemas.microsoft.com/office/powerpoint/2010/main" val="416015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2F45-3B8F-4403-9B6E-6BD257FF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access the files and code, use the address: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https://github.com/Ehsunpy/Image-Segmentation</a:t>
            </a:r>
            <a:endParaRPr lang="en-US" dirty="0"/>
          </a:p>
        </p:txBody>
      </p:sp>
      <p:pic>
        <p:nvPicPr>
          <p:cNvPr id="3076" name="Picture 4" descr="GitHub logo PNG transparent image download, size: 1125x417px">
            <a:extLst>
              <a:ext uri="{FF2B5EF4-FFF2-40B4-BE49-F238E27FC236}">
                <a16:creationId xmlns:a16="http://schemas.microsoft.com/office/drawing/2014/main" id="{2E73D7D9-A342-46EF-8222-3900ACEC6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5093"/>
            <a:ext cx="10515600" cy="38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989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3B-772F-4956-A648-AFE04E79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Call 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0BDDF-8375-4489-847E-A41E63345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899" y="2013884"/>
            <a:ext cx="9760501" cy="4351338"/>
          </a:xfrm>
        </p:spPr>
      </p:pic>
    </p:spTree>
    <p:extLst>
      <p:ext uri="{BB962C8B-B14F-4D97-AF65-F5344CB8AC3E}">
        <p14:creationId xmlns:p14="http://schemas.microsoft.com/office/powerpoint/2010/main" val="76502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FFAD-86D2-4903-AA2C-97375AD0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0DE29-B73C-4692-A4AA-400A963CC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431" y="1924238"/>
            <a:ext cx="9760501" cy="4351338"/>
          </a:xfrm>
        </p:spPr>
      </p:pic>
    </p:spTree>
    <p:extLst>
      <p:ext uri="{BB962C8B-B14F-4D97-AF65-F5344CB8AC3E}">
        <p14:creationId xmlns:p14="http://schemas.microsoft.com/office/powerpoint/2010/main" val="3351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3321-9BD5-4EA9-A666-B0009FF8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 out put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472D06-7C85-487B-BB73-F15B14558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696" y="1498225"/>
            <a:ext cx="6446327" cy="4858032"/>
          </a:xfrm>
        </p:spPr>
      </p:pic>
    </p:spTree>
    <p:extLst>
      <p:ext uri="{BB962C8B-B14F-4D97-AF65-F5344CB8AC3E}">
        <p14:creationId xmlns:p14="http://schemas.microsoft.com/office/powerpoint/2010/main" val="416665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88F9-9E70-408E-8832-85029BBE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output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33AC790-CCA2-4D01-B041-CD5EDABFD7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4381"/>
            <a:ext cx="10515600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40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E0AF-2ADD-43FA-815F-0B39A13D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U-Net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2C70D-98F0-4E9F-8833-E8901B30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85" y="1912140"/>
            <a:ext cx="257306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97957-8066-4BF8-A53A-B15F90786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02" y="1912139"/>
            <a:ext cx="2573064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6EBCC-F52C-4B83-840B-FC0D2496CE97}"/>
              </a:ext>
            </a:extLst>
          </p:cNvPr>
          <p:cNvSpPr txBox="1"/>
          <p:nvPr/>
        </p:nvSpPr>
        <p:spPr>
          <a:xfrm>
            <a:off x="2096916" y="553374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23612-167C-4AA8-8CFE-DAF284B3177E}"/>
              </a:ext>
            </a:extLst>
          </p:cNvPr>
          <p:cNvSpPr txBox="1"/>
          <p:nvPr/>
        </p:nvSpPr>
        <p:spPr>
          <a:xfrm>
            <a:off x="8220535" y="5475574"/>
            <a:ext cx="294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Segmentation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FCA441-EE58-4297-8B26-E8A4D1613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125" y="2971796"/>
            <a:ext cx="2125300" cy="130968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8EC45E5-44B4-499F-8EF0-A894258129F8}"/>
              </a:ext>
            </a:extLst>
          </p:cNvPr>
          <p:cNvSpPr/>
          <p:nvPr/>
        </p:nvSpPr>
        <p:spPr>
          <a:xfrm>
            <a:off x="4378269" y="3429000"/>
            <a:ext cx="684972" cy="4174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877D0ED-FA36-47AA-9D25-416BE2C262A6}"/>
              </a:ext>
            </a:extLst>
          </p:cNvPr>
          <p:cNvSpPr/>
          <p:nvPr/>
        </p:nvSpPr>
        <p:spPr>
          <a:xfrm>
            <a:off x="7526309" y="3429000"/>
            <a:ext cx="684972" cy="4174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BD923-42C6-42F9-8237-19641C159518}"/>
              </a:ext>
            </a:extLst>
          </p:cNvPr>
          <p:cNvSpPr txBox="1"/>
          <p:nvPr/>
        </p:nvSpPr>
        <p:spPr>
          <a:xfrm>
            <a:off x="5090759" y="260246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9707"/>
                </a:solidFill>
              </a:rPr>
              <a:t>Learns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0548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1E4-CB2E-4B51-AC71-CFFDC8F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4738-DC0D-4A17-82FD-630FB8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27" y="1853754"/>
            <a:ext cx="6361247" cy="4238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AFD68-2325-4F33-83E4-31709943AE75}"/>
              </a:ext>
            </a:extLst>
          </p:cNvPr>
          <p:cNvSpPr txBox="1"/>
          <p:nvPr/>
        </p:nvSpPr>
        <p:spPr>
          <a:xfrm>
            <a:off x="6760551" y="6176517"/>
            <a:ext cx="2759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Ronneberger</a:t>
            </a:r>
            <a:r>
              <a:rPr lang="en-US" sz="1000" dirty="0"/>
              <a:t> et al. (2015) U-net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155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1E4-CB2E-4B51-AC71-CFFDC8F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4738-DC0D-4A17-82FD-630FB8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27" y="1853754"/>
            <a:ext cx="6361247" cy="4238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AFD68-2325-4F33-83E4-31709943AE75}"/>
              </a:ext>
            </a:extLst>
          </p:cNvPr>
          <p:cNvSpPr txBox="1"/>
          <p:nvPr/>
        </p:nvSpPr>
        <p:spPr>
          <a:xfrm>
            <a:off x="6760551" y="6176517"/>
            <a:ext cx="2759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Ronneberger</a:t>
            </a:r>
            <a:r>
              <a:rPr lang="en-US" sz="1000" dirty="0"/>
              <a:t> et al. (2015) U-net Architecture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BA040D0-F9AB-44AF-A8E0-55AEB2CA89F0}"/>
              </a:ext>
            </a:extLst>
          </p:cNvPr>
          <p:cNvSpPr/>
          <p:nvPr/>
        </p:nvSpPr>
        <p:spPr>
          <a:xfrm rot="3318855">
            <a:off x="3463374" y="4067251"/>
            <a:ext cx="2780206" cy="2533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EC16F-64A1-414D-8649-DA9960001C81}"/>
              </a:ext>
            </a:extLst>
          </p:cNvPr>
          <p:cNvSpPr txBox="1"/>
          <p:nvPr/>
        </p:nvSpPr>
        <p:spPr>
          <a:xfrm>
            <a:off x="4592654" y="3367454"/>
            <a:ext cx="211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- Increases field of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378B8-7ACB-4284-8080-41A9BF0A450B}"/>
              </a:ext>
            </a:extLst>
          </p:cNvPr>
          <p:cNvSpPr txBox="1"/>
          <p:nvPr/>
        </p:nvSpPr>
        <p:spPr>
          <a:xfrm>
            <a:off x="4704978" y="3604620"/>
            <a:ext cx="2111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- Lose Spatial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5C601-35DB-492D-B5E4-6A9751A9F71E}"/>
              </a:ext>
            </a:extLst>
          </p:cNvPr>
          <p:cNvSpPr txBox="1"/>
          <p:nvPr/>
        </p:nvSpPr>
        <p:spPr>
          <a:xfrm>
            <a:off x="4264771" y="3068714"/>
            <a:ext cx="232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“Contraction” Phase</a:t>
            </a:r>
          </a:p>
        </p:txBody>
      </p:sp>
    </p:spTree>
    <p:extLst>
      <p:ext uri="{BB962C8B-B14F-4D97-AF65-F5344CB8AC3E}">
        <p14:creationId xmlns:p14="http://schemas.microsoft.com/office/powerpoint/2010/main" val="2911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1E4-CB2E-4B51-AC71-CFFDC8F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4738-DC0D-4A17-82FD-630FB8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27" y="1853754"/>
            <a:ext cx="6361247" cy="4238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AFD68-2325-4F33-83E4-31709943AE75}"/>
              </a:ext>
            </a:extLst>
          </p:cNvPr>
          <p:cNvSpPr txBox="1"/>
          <p:nvPr/>
        </p:nvSpPr>
        <p:spPr>
          <a:xfrm>
            <a:off x="6760551" y="6176517"/>
            <a:ext cx="2759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Ronneberger</a:t>
            </a:r>
            <a:r>
              <a:rPr lang="en-US" sz="1000" dirty="0"/>
              <a:t> et al. (2015) U-net Architecture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BA040D0-F9AB-44AF-A8E0-55AEB2CA89F0}"/>
              </a:ext>
            </a:extLst>
          </p:cNvPr>
          <p:cNvSpPr/>
          <p:nvPr/>
        </p:nvSpPr>
        <p:spPr>
          <a:xfrm rot="18195122">
            <a:off x="5239001" y="4173986"/>
            <a:ext cx="2780206" cy="2533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EC16F-64A1-414D-8649-DA9960001C81}"/>
              </a:ext>
            </a:extLst>
          </p:cNvPr>
          <p:cNvSpPr txBox="1"/>
          <p:nvPr/>
        </p:nvSpPr>
        <p:spPr>
          <a:xfrm>
            <a:off x="4654201" y="3438046"/>
            <a:ext cx="2683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sz="1200" b="1" dirty="0">
                <a:solidFill>
                  <a:srgbClr val="00B050"/>
                </a:solidFill>
              </a:rPr>
              <a:t>Create High Resolution 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</a:rPr>
              <a:t>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5C601-35DB-492D-B5E4-6A9751A9F71E}"/>
              </a:ext>
            </a:extLst>
          </p:cNvPr>
          <p:cNvSpPr txBox="1"/>
          <p:nvPr/>
        </p:nvSpPr>
        <p:spPr>
          <a:xfrm>
            <a:off x="4946653" y="3068714"/>
            <a:ext cx="232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“Expansion” Phase</a:t>
            </a:r>
          </a:p>
        </p:txBody>
      </p:sp>
    </p:spTree>
    <p:extLst>
      <p:ext uri="{BB962C8B-B14F-4D97-AF65-F5344CB8AC3E}">
        <p14:creationId xmlns:p14="http://schemas.microsoft.com/office/powerpoint/2010/main" val="405618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1E4-CB2E-4B51-AC71-CFFDC8F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4738-DC0D-4A17-82FD-630FB8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27" y="1853754"/>
            <a:ext cx="6361247" cy="4238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AFD68-2325-4F33-83E4-31709943AE75}"/>
              </a:ext>
            </a:extLst>
          </p:cNvPr>
          <p:cNvSpPr txBox="1"/>
          <p:nvPr/>
        </p:nvSpPr>
        <p:spPr>
          <a:xfrm>
            <a:off x="6760551" y="6176517"/>
            <a:ext cx="2759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Ronneberger</a:t>
            </a:r>
            <a:r>
              <a:rPr lang="en-US" sz="1000" dirty="0"/>
              <a:t> et al. (2015) U-net Architecture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0DA44E-C015-4A40-B988-9A489C1A7324}"/>
              </a:ext>
            </a:extLst>
          </p:cNvPr>
          <p:cNvSpPr/>
          <p:nvPr/>
        </p:nvSpPr>
        <p:spPr>
          <a:xfrm>
            <a:off x="4048125" y="2543176"/>
            <a:ext cx="3629025" cy="516548"/>
          </a:xfrm>
          <a:prstGeom prst="ellipse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61DC31-3F66-4F30-AE0F-5EA92F5D13E3}"/>
              </a:ext>
            </a:extLst>
          </p:cNvPr>
          <p:cNvSpPr/>
          <p:nvPr/>
        </p:nvSpPr>
        <p:spPr>
          <a:xfrm>
            <a:off x="4314824" y="3972806"/>
            <a:ext cx="2971801" cy="516548"/>
          </a:xfrm>
          <a:prstGeom prst="ellipse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75276E-AEC9-4164-A0B5-62FDB3E61936}"/>
              </a:ext>
            </a:extLst>
          </p:cNvPr>
          <p:cNvSpPr/>
          <p:nvPr/>
        </p:nvSpPr>
        <p:spPr>
          <a:xfrm>
            <a:off x="4765062" y="4886325"/>
            <a:ext cx="1995489" cy="337606"/>
          </a:xfrm>
          <a:prstGeom prst="ellipse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C05CCA-F3CD-4362-BABC-3C662A42F140}"/>
              </a:ext>
            </a:extLst>
          </p:cNvPr>
          <p:cNvSpPr/>
          <p:nvPr/>
        </p:nvSpPr>
        <p:spPr>
          <a:xfrm flipV="1">
            <a:off x="5444666" y="5402436"/>
            <a:ext cx="417971" cy="245384"/>
          </a:xfrm>
          <a:prstGeom prst="ellipse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FBB61-1766-4F8C-9E97-46D320D0A0F8}"/>
              </a:ext>
            </a:extLst>
          </p:cNvPr>
          <p:cNvSpPr txBox="1"/>
          <p:nvPr/>
        </p:nvSpPr>
        <p:spPr>
          <a:xfrm>
            <a:off x="4502027" y="2099138"/>
            <a:ext cx="259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70C0"/>
                </a:solidFill>
              </a:rPr>
              <a:t>Concatenate with high-resolution feature maps from the Contraction Phase</a:t>
            </a:r>
          </a:p>
        </p:txBody>
      </p:sp>
    </p:spTree>
    <p:extLst>
      <p:ext uri="{BB962C8B-B14F-4D97-AF65-F5344CB8AC3E}">
        <p14:creationId xmlns:p14="http://schemas.microsoft.com/office/powerpoint/2010/main" val="219200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7EFF7-636F-4EEB-BB1B-A604EDAE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608" y="1991171"/>
            <a:ext cx="6642784" cy="2723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8D9F9-CD24-4E7C-88AD-D0B1E1F7FD4C}"/>
              </a:ext>
            </a:extLst>
          </p:cNvPr>
          <p:cNvSpPr txBox="1"/>
          <p:nvPr/>
        </p:nvSpPr>
        <p:spPr>
          <a:xfrm>
            <a:off x="8917597" y="4852281"/>
            <a:ext cx="313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Ronneberger</a:t>
            </a:r>
            <a:r>
              <a:rPr lang="en-US" sz="1000" dirty="0"/>
              <a:t> et al. (2015) ISBI cell tracking challenge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6F64B-0A2B-437E-A25C-50D075A6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55" y="1991171"/>
            <a:ext cx="4743450" cy="272369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B5D3DF9-E2B6-4513-804B-B08ED6F9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 Results</a:t>
            </a:r>
          </a:p>
        </p:txBody>
      </p:sp>
    </p:spTree>
    <p:extLst>
      <p:ext uri="{BB962C8B-B14F-4D97-AF65-F5344CB8AC3E}">
        <p14:creationId xmlns:p14="http://schemas.microsoft.com/office/powerpoint/2010/main" val="276526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9C14C-F4E6-443C-9A8F-B15B3ABB5D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My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F87D3-CE6C-4C8D-97E2-7621D5CD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9788"/>
            <a:ext cx="8676802" cy="3325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A00AE4-21D6-4135-B011-B53DFCF3282E}"/>
              </a:ext>
            </a:extLst>
          </p:cNvPr>
          <p:cNvSpPr txBox="1"/>
          <p:nvPr/>
        </p:nvSpPr>
        <p:spPr>
          <a:xfrm>
            <a:off x="9242612" y="5665694"/>
            <a:ext cx="360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linkClick r:id="rId3"/>
              </a:rPr>
              <a:t>Import Python Libraries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40AC1AA-76FC-488A-98D8-0838B09CB18B}"/>
              </a:ext>
            </a:extLst>
          </p:cNvPr>
          <p:cNvCxnSpPr>
            <a:cxnSpLocks/>
            <a:stCxn id="17" idx="0"/>
            <a:endCxn id="6" idx="3"/>
          </p:cNvCxnSpPr>
          <p:nvPr/>
        </p:nvCxnSpPr>
        <p:spPr>
          <a:xfrm rot="16200000" flipV="1">
            <a:off x="9448285" y="4069459"/>
            <a:ext cx="1662953" cy="15295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05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208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Office Theme</vt:lpstr>
      <vt:lpstr>U-Net: Convolutional Network for Segmentation</vt:lpstr>
      <vt:lpstr>To access the files and code, use the address: https://github.com/Ehsunpy/Image-Segmentation</vt:lpstr>
      <vt:lpstr>What does a U-Net do?</vt:lpstr>
      <vt:lpstr>U-Net Architecture</vt:lpstr>
      <vt:lpstr>U-Net Architecture</vt:lpstr>
      <vt:lpstr>U-Net Architecture</vt:lpstr>
      <vt:lpstr>U-Net Architecture</vt:lpstr>
      <vt:lpstr>Author Results</vt:lpstr>
      <vt:lpstr>PowerPoint Presentation</vt:lpstr>
      <vt:lpstr>Normalize</vt:lpstr>
      <vt:lpstr>Load dataset</vt:lpstr>
      <vt:lpstr>Split for X and Y </vt:lpstr>
      <vt:lpstr>Structure for U net model</vt:lpstr>
      <vt:lpstr>Decoder</vt:lpstr>
      <vt:lpstr>Segmentation output</vt:lpstr>
      <vt:lpstr> Classification Output</vt:lpstr>
      <vt:lpstr>Defined and return</vt:lpstr>
      <vt:lpstr>This makes sure that y_true is in the correct type format for further calculations. </vt:lpstr>
      <vt:lpstr>Compile model</vt:lpstr>
      <vt:lpstr>Call back</vt:lpstr>
      <vt:lpstr>Fit model</vt:lpstr>
      <vt:lpstr>Plot out put </vt:lpstr>
      <vt:lpstr>Sample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piercingonez</dc:creator>
  <cp:lastModifiedBy>ehsan lak</cp:lastModifiedBy>
  <cp:revision>22</cp:revision>
  <dcterms:created xsi:type="dcterms:W3CDTF">2018-03-06T18:06:35Z</dcterms:created>
  <dcterms:modified xsi:type="dcterms:W3CDTF">2025-02-02T08:15:55Z</dcterms:modified>
</cp:coreProperties>
</file>